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63" r:id="rId3"/>
    <p:sldId id="264" r:id="rId4"/>
    <p:sldId id="265" r:id="rId5"/>
    <p:sldId id="257" r:id="rId6"/>
    <p:sldId id="258" r:id="rId7"/>
    <p:sldId id="259" r:id="rId8"/>
    <p:sldId id="260" r:id="rId9"/>
    <p:sldId id="261" r:id="rId10"/>
    <p:sldId id="266" r:id="rId11"/>
    <p:sldId id="262"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71" d="100"/>
          <a:sy n="71" d="100"/>
        </p:scale>
        <p:origin x="-492" y="-96"/>
      </p:cViewPr>
      <p:guideLst>
        <p:guide orient="horz" pos="2160"/>
        <p:guide pos="2880"/>
      </p:guideLst>
    </p:cSldViewPr>
  </p:slideViewPr>
  <p:outlineViewPr>
    <p:cViewPr>
      <p:scale>
        <a:sx n="33" d="100"/>
        <a:sy n="33" d="100"/>
      </p:scale>
      <p:origin x="48" y="978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21A1CB2D-49C6-48F6-85D4-D83714D57007}" type="datetimeFigureOut">
              <a:rPr lang="ru-RU" smtClean="0"/>
              <a:pPr/>
              <a:t>13.04.2013</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C709D1E-715A-492D-A2E0-7E3472BD3EEB}"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1A1CB2D-49C6-48F6-85D4-D83714D57007}" type="datetimeFigureOut">
              <a:rPr lang="ru-RU" smtClean="0"/>
              <a:pPr/>
              <a:t>13.04.2013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C709D1E-715A-492D-A2E0-7E3472BD3EE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1A1CB2D-49C6-48F6-85D4-D83714D57007}" type="datetimeFigureOut">
              <a:rPr lang="ru-RU" smtClean="0"/>
              <a:pPr/>
              <a:t>13.04.2013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C709D1E-715A-492D-A2E0-7E3472BD3EE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1A1CB2D-49C6-48F6-85D4-D83714D57007}" type="datetimeFigureOut">
              <a:rPr lang="ru-RU" smtClean="0"/>
              <a:pPr/>
              <a:t>13.04.2013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C709D1E-715A-492D-A2E0-7E3472BD3EE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21A1CB2D-49C6-48F6-85D4-D83714D57007}" type="datetimeFigureOut">
              <a:rPr lang="ru-RU" smtClean="0"/>
              <a:pPr/>
              <a:t>13.04.2013</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C709D1E-715A-492D-A2E0-7E3472BD3EEB}"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1A1CB2D-49C6-48F6-85D4-D83714D57007}" type="datetimeFigureOut">
              <a:rPr lang="ru-RU" smtClean="0"/>
              <a:pPr/>
              <a:t>13.04.2013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CC709D1E-715A-492D-A2E0-7E3472BD3EEB}"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1A1CB2D-49C6-48F6-85D4-D83714D57007}" type="datetimeFigureOut">
              <a:rPr lang="ru-RU" smtClean="0"/>
              <a:pPr/>
              <a:t>13.04.2013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CC709D1E-715A-492D-A2E0-7E3472BD3EE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1A1CB2D-49C6-48F6-85D4-D83714D57007}" type="datetimeFigureOut">
              <a:rPr lang="ru-RU" smtClean="0"/>
              <a:pPr/>
              <a:t>13.04.2013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C709D1E-715A-492D-A2E0-7E3472BD3EEB}"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21A1CB2D-49C6-48F6-85D4-D83714D57007}" type="datetimeFigureOut">
              <a:rPr lang="ru-RU" smtClean="0"/>
              <a:pPr/>
              <a:t>13.04.2013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C709D1E-715A-492D-A2E0-7E3472BD3EE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21A1CB2D-49C6-48F6-85D4-D83714D57007}" type="datetimeFigureOut">
              <a:rPr lang="ru-RU" smtClean="0"/>
              <a:pPr/>
              <a:t>13.04.2013</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C709D1E-715A-492D-A2E0-7E3472BD3EEB}"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21A1CB2D-49C6-48F6-85D4-D83714D57007}" type="datetimeFigureOut">
              <a:rPr lang="ru-RU" smtClean="0"/>
              <a:pPr/>
              <a:t>13.04.2013</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C709D1E-715A-492D-A2E0-7E3472BD3EEB}"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1A1CB2D-49C6-48F6-85D4-D83714D57007}" type="datetimeFigureOut">
              <a:rPr lang="ru-RU" smtClean="0"/>
              <a:pPr/>
              <a:t>13.04.2013</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CC709D1E-715A-492D-A2E0-7E3472BD3EEB}"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5.jpeg"/><Relationship Id="rId7"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images.yandex.ru/yandsearch?text=%D0%BF%D0%B8%D1%80%D0%B8%D1%82&amp;noreask=1&amp;img_url=http://www.mineral-land.com/Images/pyrite-cubes-Spain_360_300.jpg&amp;pos=17&amp;rpt=simage&amp;lr=54&amp;nojs=1" TargetMode="External"/><Relationship Id="rId5" Type="http://schemas.openxmlformats.org/officeDocument/2006/relationships/image" Target="../media/image7.jpeg"/><Relationship Id="rId10" Type="http://schemas.openxmlformats.org/officeDocument/2006/relationships/image" Target="../media/image11.jpeg"/><Relationship Id="rId4" Type="http://schemas.openxmlformats.org/officeDocument/2006/relationships/image" Target="../media/image6.jpeg"/><Relationship Id="rId9"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yandex.ru/" TargetMode="Externa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4234" y="260648"/>
            <a:ext cx="8229600" cy="2376265"/>
          </a:xfrm>
        </p:spPr>
        <p:txBody>
          <a:bodyPr>
            <a:normAutofit/>
          </a:bodyPr>
          <a:lstStyle/>
          <a:p>
            <a:pPr algn="ctr">
              <a:spcAft>
                <a:spcPts val="0"/>
              </a:spcAft>
            </a:pPr>
            <a:r>
              <a:rPr lang="en-US" sz="2400" b="1" i="1" dirty="0" smtClean="0">
                <a:solidFill>
                  <a:srgbClr val="FFFF00"/>
                </a:solidFill>
                <a:latin typeface="Times New Roman" pitchFamily="18" charset="0"/>
                <a:ea typeface="Calibri"/>
                <a:cs typeface="Times New Roman" pitchFamily="18" charset="0"/>
              </a:rPr>
              <a:t>XI</a:t>
            </a:r>
            <a:r>
              <a:rPr lang="ru-RU" sz="2400" b="1" i="1" dirty="0" smtClean="0">
                <a:solidFill>
                  <a:srgbClr val="FFFF00"/>
                </a:solidFill>
                <a:latin typeface="Times New Roman" pitchFamily="18" charset="0"/>
                <a:ea typeface="Calibri"/>
                <a:cs typeface="Times New Roman" pitchFamily="18" charset="0"/>
              </a:rPr>
              <a:t> Региональная научно-практическая конференция</a:t>
            </a:r>
            <a:r>
              <a:rPr lang="ru-RU" sz="2400" dirty="0" smtClean="0">
                <a:solidFill>
                  <a:srgbClr val="FFFF00"/>
                </a:solidFill>
                <a:latin typeface="Times New Roman" pitchFamily="18" charset="0"/>
                <a:ea typeface="Calibri"/>
                <a:cs typeface="Times New Roman" pitchFamily="18" charset="0"/>
              </a:rPr>
              <a:t/>
            </a:r>
            <a:br>
              <a:rPr lang="ru-RU" sz="2400" dirty="0" smtClean="0">
                <a:solidFill>
                  <a:srgbClr val="FFFF00"/>
                </a:solidFill>
                <a:latin typeface="Times New Roman" pitchFamily="18" charset="0"/>
                <a:ea typeface="Calibri"/>
                <a:cs typeface="Times New Roman" pitchFamily="18" charset="0"/>
              </a:rPr>
            </a:br>
            <a:r>
              <a:rPr lang="de-DE" sz="2400" b="1" kern="150" dirty="0" err="1" smtClean="0">
                <a:solidFill>
                  <a:srgbClr val="FFFF00"/>
                </a:solidFill>
                <a:latin typeface="Times New Roman" pitchFamily="18" charset="0"/>
                <a:ea typeface="Andale Sans UI"/>
                <a:cs typeface="Times New Roman" pitchFamily="18" charset="0"/>
              </a:rPr>
              <a:t>гео</a:t>
            </a:r>
            <a:r>
              <a:rPr lang="ru-RU" sz="2400" b="1" kern="150" dirty="0" smtClean="0">
                <a:solidFill>
                  <a:srgbClr val="FFFF00"/>
                </a:solidFill>
                <a:latin typeface="Times New Roman" pitchFamily="18" charset="0"/>
                <a:ea typeface="Andale Sans UI"/>
                <a:cs typeface="Times New Roman" pitchFamily="18" charset="0"/>
              </a:rPr>
              <a:t>логия</a:t>
            </a:r>
            <a:r>
              <a:rPr lang="de-DE" sz="2400" b="1" kern="150" dirty="0" smtClean="0">
                <a:solidFill>
                  <a:srgbClr val="FFFF00"/>
                </a:solidFill>
                <a:latin typeface="Times New Roman" pitchFamily="18" charset="0"/>
                <a:ea typeface="Andale Sans UI"/>
                <a:cs typeface="Times New Roman" pitchFamily="18" charset="0"/>
              </a:rPr>
              <a:t> </a:t>
            </a:r>
            <a:r>
              <a:rPr lang="ru-RU" sz="2400" b="1" u="sng" kern="150" dirty="0" smtClean="0">
                <a:latin typeface="Times New Roman" pitchFamily="18" charset="0"/>
                <a:ea typeface="Andale Sans UI"/>
                <a:cs typeface="Times New Roman" pitchFamily="18" charset="0"/>
              </a:rPr>
              <a:t/>
            </a:r>
            <a:br>
              <a:rPr lang="ru-RU" sz="2400" b="1" u="sng" kern="150" dirty="0" smtClean="0">
                <a:latin typeface="Times New Roman" pitchFamily="18" charset="0"/>
                <a:ea typeface="Andale Sans UI"/>
                <a:cs typeface="Times New Roman" pitchFamily="18" charset="0"/>
              </a:rPr>
            </a:br>
            <a:r>
              <a:rPr lang="ru-RU" sz="2400" b="1" u="sng" kern="150" dirty="0" smtClean="0">
                <a:latin typeface="Times New Roman" pitchFamily="18" charset="0"/>
                <a:ea typeface="Andale Sans UI"/>
                <a:cs typeface="Times New Roman" pitchFamily="18" charset="0"/>
              </a:rPr>
              <a:t/>
            </a:r>
            <a:br>
              <a:rPr lang="ru-RU" sz="2400" b="1" u="sng" kern="150" dirty="0" smtClean="0">
                <a:latin typeface="Times New Roman" pitchFamily="18" charset="0"/>
                <a:ea typeface="Andale Sans UI"/>
                <a:cs typeface="Times New Roman" pitchFamily="18" charset="0"/>
              </a:rPr>
            </a:br>
            <a:r>
              <a:rPr lang="ru-RU" sz="5400" dirty="0" smtClean="0">
                <a:solidFill>
                  <a:srgbClr val="FF0000"/>
                </a:solidFill>
              </a:rPr>
              <a:t>Золото </a:t>
            </a:r>
            <a:r>
              <a:rPr lang="ru-RU" sz="5400" dirty="0" err="1" smtClean="0">
                <a:solidFill>
                  <a:srgbClr val="FF0000"/>
                </a:solidFill>
              </a:rPr>
              <a:t>дураков</a:t>
            </a:r>
            <a:endParaRPr lang="ru-RU" sz="5400" dirty="0">
              <a:solidFill>
                <a:srgbClr val="FF0000"/>
              </a:solidFill>
            </a:endParaRPr>
          </a:p>
        </p:txBody>
      </p:sp>
      <p:sp>
        <p:nvSpPr>
          <p:cNvPr id="3" name="Подзаголовок 2"/>
          <p:cNvSpPr>
            <a:spLocks noGrp="1"/>
          </p:cNvSpPr>
          <p:nvPr>
            <p:ph type="subTitle" idx="1"/>
          </p:nvPr>
        </p:nvSpPr>
        <p:spPr>
          <a:xfrm>
            <a:off x="4860032" y="3933056"/>
            <a:ext cx="3977818" cy="1800200"/>
          </a:xfrm>
        </p:spPr>
        <p:txBody>
          <a:bodyPr>
            <a:normAutofit/>
          </a:bodyPr>
          <a:lstStyle/>
          <a:p>
            <a:pPr algn="l"/>
            <a:r>
              <a:rPr lang="ru-RU" sz="2400" dirty="0" smtClean="0"/>
              <a:t>Автор : Копытов Максим</a:t>
            </a:r>
            <a:r>
              <a:rPr lang="en-US" sz="2400" dirty="0" smtClean="0"/>
              <a:t> </a:t>
            </a:r>
            <a:r>
              <a:rPr lang="ru-RU" sz="2400" dirty="0" smtClean="0"/>
              <a:t>Олегович</a:t>
            </a:r>
          </a:p>
          <a:p>
            <a:pPr algn="l"/>
            <a:r>
              <a:rPr lang="ru-RU" sz="2400" dirty="0" smtClean="0"/>
              <a:t>Класс: 5 «Б» </a:t>
            </a:r>
          </a:p>
          <a:p>
            <a:pPr algn="l"/>
            <a:r>
              <a:rPr lang="ru-RU" sz="2400" smtClean="0"/>
              <a:t> МБ НОУ </a:t>
            </a:r>
            <a:r>
              <a:rPr lang="ru-RU" sz="2400" dirty="0" smtClean="0"/>
              <a:t>Лицей № 111</a:t>
            </a:r>
            <a:endParaRPr lang="ru-RU" sz="2400" dirty="0"/>
          </a:p>
        </p:txBody>
      </p:sp>
      <p:sp>
        <p:nvSpPr>
          <p:cNvPr id="4" name="TextBox 3"/>
          <p:cNvSpPr txBox="1"/>
          <p:nvPr/>
        </p:nvSpPr>
        <p:spPr>
          <a:xfrm>
            <a:off x="3203848" y="6093296"/>
            <a:ext cx="2808312" cy="461665"/>
          </a:xfrm>
          <a:prstGeom prst="rect">
            <a:avLst/>
          </a:prstGeom>
          <a:noFill/>
        </p:spPr>
        <p:txBody>
          <a:bodyPr wrap="square" rtlCol="0">
            <a:spAutoFit/>
          </a:bodyPr>
          <a:lstStyle/>
          <a:p>
            <a:r>
              <a:rPr lang="ru-RU" sz="2400" dirty="0" smtClean="0"/>
              <a:t>Новокузнецк</a:t>
            </a:r>
            <a:r>
              <a:rPr lang="ru-RU" dirty="0" smtClean="0"/>
              <a:t>  2013</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1375264"/>
          </a:xfrm>
        </p:spPr>
        <p:txBody>
          <a:bodyPr>
            <a:normAutofit fontScale="90000"/>
          </a:bodyPr>
          <a:lstStyle/>
          <a:p>
            <a:pPr algn="ctr"/>
            <a:r>
              <a:rPr lang="ru-RU" sz="4000" b="1" i="1" dirty="0" smtClean="0">
                <a:solidFill>
                  <a:srgbClr val="FFC000"/>
                </a:solidFill>
                <a:latin typeface="Times New Roman" pitchFamily="18" charset="0"/>
                <a:cs typeface="Times New Roman" pitchFamily="18" charset="0"/>
              </a:rPr>
              <a:t>В результате проделанной работы можно сделать следующие выводы</a:t>
            </a:r>
            <a:r>
              <a:rPr lang="ru-RU" dirty="0" smtClean="0">
                <a:latin typeface="Times New Roman" pitchFamily="18" charset="0"/>
                <a:cs typeface="Times New Roman" pitchFamily="18" charset="0"/>
              </a:rPr>
              <a:t>:</a:t>
            </a:r>
            <a:endParaRPr lang="ru-RU" dirty="0"/>
          </a:p>
        </p:txBody>
      </p:sp>
      <p:sp>
        <p:nvSpPr>
          <p:cNvPr id="3" name="Содержимое 2"/>
          <p:cNvSpPr>
            <a:spLocks noGrp="1"/>
          </p:cNvSpPr>
          <p:nvPr>
            <p:ph idx="1"/>
          </p:nvPr>
        </p:nvSpPr>
        <p:spPr>
          <a:xfrm>
            <a:off x="539552" y="1916832"/>
            <a:ext cx="8147248" cy="4536503"/>
          </a:xfrm>
        </p:spPr>
        <p:txBody>
          <a:bodyPr>
            <a:normAutofit/>
          </a:bodyPr>
          <a:lstStyle/>
          <a:p>
            <a:pPr lvl="0"/>
            <a:r>
              <a:rPr lang="ru-RU" dirty="0"/>
              <a:t>Пирит - один из самых распространённых в Земной коре минерал;</a:t>
            </a:r>
          </a:p>
          <a:p>
            <a:pPr lvl="0"/>
            <a:r>
              <a:rPr lang="ru-RU" dirty="0"/>
              <a:t>В Кемеровской области пирит встречается в горах как сопутствующий минерал.</a:t>
            </a:r>
          </a:p>
          <a:p>
            <a:endParaRPr lang="ru-RU" dirty="0"/>
          </a:p>
          <a:p>
            <a:pPr marL="514350" indent="-514350">
              <a:buNone/>
            </a:pPr>
            <a:r>
              <a:rPr lang="ru-RU" dirty="0" smtClean="0"/>
              <a:t> </a:t>
            </a:r>
            <a:endParaRPr lang="ru-RU" dirty="0" smtClean="0"/>
          </a:p>
          <a:p>
            <a:endParaRPr lang="ru-RU" dirty="0"/>
          </a:p>
        </p:txBody>
      </p:sp>
    </p:spTree>
  </p:cSld>
  <p:clrMapOvr>
    <a:masterClrMapping/>
  </p:clrMapOvr>
  <p:transition spd="slow">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8" name="Picture 10" descr="http://im7-tub-ru.yandex.net/i?id=47862623-33-72"/>
          <p:cNvPicPr>
            <a:picLocks noChangeAspect="1" noChangeArrowheads="1"/>
          </p:cNvPicPr>
          <p:nvPr/>
        </p:nvPicPr>
        <p:blipFill>
          <a:blip r:embed="rId2" cstate="print"/>
          <a:srcRect/>
          <a:stretch>
            <a:fillRect/>
          </a:stretch>
        </p:blipFill>
        <p:spPr bwMode="auto">
          <a:xfrm>
            <a:off x="2987824" y="3284984"/>
            <a:ext cx="2364854" cy="2364854"/>
          </a:xfrm>
          <a:prstGeom prst="rect">
            <a:avLst/>
          </a:prstGeom>
          <a:noFill/>
        </p:spPr>
      </p:pic>
      <p:pic>
        <p:nvPicPr>
          <p:cNvPr id="17416" name="Picture 8" descr="http://im4-tub-ru.yandex.net/i?id=270026831-42-72"/>
          <p:cNvPicPr>
            <a:picLocks noChangeAspect="1" noChangeArrowheads="1"/>
          </p:cNvPicPr>
          <p:nvPr/>
        </p:nvPicPr>
        <p:blipFill>
          <a:blip r:embed="rId3" cstate="print"/>
          <a:srcRect/>
          <a:stretch>
            <a:fillRect/>
          </a:stretch>
        </p:blipFill>
        <p:spPr bwMode="auto">
          <a:xfrm>
            <a:off x="323528" y="4149080"/>
            <a:ext cx="1944216" cy="1944216"/>
          </a:xfrm>
          <a:prstGeom prst="rect">
            <a:avLst/>
          </a:prstGeom>
          <a:noFill/>
        </p:spPr>
      </p:pic>
      <p:sp>
        <p:nvSpPr>
          <p:cNvPr id="2" name="Заголовок 1"/>
          <p:cNvSpPr>
            <a:spLocks noGrp="1"/>
          </p:cNvSpPr>
          <p:nvPr>
            <p:ph type="title"/>
          </p:nvPr>
        </p:nvSpPr>
        <p:spPr/>
        <p:txBody>
          <a:bodyPr/>
          <a:lstStyle/>
          <a:p>
            <a:pPr algn="l"/>
            <a:r>
              <a:rPr lang="ru-RU" b="1" dirty="0" smtClean="0">
                <a:solidFill>
                  <a:srgbClr val="FFC000"/>
                </a:solidFill>
                <a:latin typeface="Times New Roman" pitchFamily="18" charset="0"/>
                <a:cs typeface="Times New Roman" pitchFamily="18" charset="0"/>
              </a:rPr>
              <a:t>Спасибо за внимание!</a:t>
            </a:r>
            <a:endParaRPr lang="ru-RU" b="1" dirty="0">
              <a:solidFill>
                <a:srgbClr val="FFC000"/>
              </a:solidFill>
              <a:latin typeface="Times New Roman" pitchFamily="18" charset="0"/>
              <a:cs typeface="Times New Roman" pitchFamily="18" charset="0"/>
            </a:endParaRPr>
          </a:p>
        </p:txBody>
      </p:sp>
      <p:pic>
        <p:nvPicPr>
          <p:cNvPr id="17412" name="Picture 4" descr="http://im3-tub-ru.yandex.net/i?id=496496793-43-72"/>
          <p:cNvPicPr>
            <a:picLocks noChangeAspect="1" noChangeArrowheads="1"/>
          </p:cNvPicPr>
          <p:nvPr/>
        </p:nvPicPr>
        <p:blipFill>
          <a:blip r:embed="rId4" cstate="print"/>
          <a:srcRect/>
          <a:stretch>
            <a:fillRect/>
          </a:stretch>
        </p:blipFill>
        <p:spPr bwMode="auto">
          <a:xfrm>
            <a:off x="6252551" y="2924944"/>
            <a:ext cx="2083397" cy="1872208"/>
          </a:xfrm>
          <a:prstGeom prst="rect">
            <a:avLst/>
          </a:prstGeom>
          <a:noFill/>
        </p:spPr>
      </p:pic>
      <p:pic>
        <p:nvPicPr>
          <p:cNvPr id="17414" name="Picture 6" descr="http://im7-tub-ru.yandex.net/i?id=308951299-17-72"/>
          <p:cNvPicPr>
            <a:picLocks noChangeAspect="1" noChangeArrowheads="1"/>
          </p:cNvPicPr>
          <p:nvPr/>
        </p:nvPicPr>
        <p:blipFill>
          <a:blip r:embed="rId5" cstate="print"/>
          <a:srcRect/>
          <a:stretch>
            <a:fillRect/>
          </a:stretch>
        </p:blipFill>
        <p:spPr bwMode="auto">
          <a:xfrm>
            <a:off x="4572000" y="1628800"/>
            <a:ext cx="1428750" cy="1047751"/>
          </a:xfrm>
          <a:prstGeom prst="rect">
            <a:avLst/>
          </a:prstGeom>
          <a:noFill/>
        </p:spPr>
      </p:pic>
      <p:pic>
        <p:nvPicPr>
          <p:cNvPr id="17420" name="Picture 12" descr="http://im0-tub-ru.yandex.net/i?id=77506395-48-72&amp;n=21">
            <a:hlinkClick r:id="rId6"/>
          </p:cNvPr>
          <p:cNvPicPr>
            <a:picLocks noChangeAspect="1" noChangeArrowheads="1"/>
          </p:cNvPicPr>
          <p:nvPr/>
        </p:nvPicPr>
        <p:blipFill>
          <a:blip r:embed="rId7" cstate="print"/>
          <a:srcRect/>
          <a:stretch>
            <a:fillRect/>
          </a:stretch>
        </p:blipFill>
        <p:spPr bwMode="auto">
          <a:xfrm>
            <a:off x="6228184" y="5157192"/>
            <a:ext cx="1927102" cy="1284735"/>
          </a:xfrm>
          <a:prstGeom prst="rect">
            <a:avLst/>
          </a:prstGeom>
          <a:noFill/>
        </p:spPr>
      </p:pic>
      <p:pic>
        <p:nvPicPr>
          <p:cNvPr id="17422" name="Picture 14" descr="http://im8-tub-ru.yandex.net/i?id=167095043-34-72"/>
          <p:cNvPicPr>
            <a:picLocks noChangeAspect="1" noChangeArrowheads="1"/>
          </p:cNvPicPr>
          <p:nvPr/>
        </p:nvPicPr>
        <p:blipFill>
          <a:blip r:embed="rId8" cstate="print"/>
          <a:srcRect/>
          <a:stretch>
            <a:fillRect/>
          </a:stretch>
        </p:blipFill>
        <p:spPr bwMode="auto">
          <a:xfrm>
            <a:off x="6444208" y="1556792"/>
            <a:ext cx="1428750" cy="1066801"/>
          </a:xfrm>
          <a:prstGeom prst="rect">
            <a:avLst/>
          </a:prstGeom>
          <a:noFill/>
        </p:spPr>
      </p:pic>
      <p:pic>
        <p:nvPicPr>
          <p:cNvPr id="17426" name="Picture 18" descr="http://im6-tub-ru.yandex.net/i?id=74429964-27-72"/>
          <p:cNvPicPr>
            <a:picLocks noChangeAspect="1" noChangeArrowheads="1"/>
          </p:cNvPicPr>
          <p:nvPr/>
        </p:nvPicPr>
        <p:blipFill>
          <a:blip r:embed="rId9" cstate="print"/>
          <a:srcRect/>
          <a:stretch>
            <a:fillRect/>
          </a:stretch>
        </p:blipFill>
        <p:spPr bwMode="auto">
          <a:xfrm>
            <a:off x="2627784" y="1700808"/>
            <a:ext cx="1428750" cy="1323975"/>
          </a:xfrm>
          <a:prstGeom prst="rect">
            <a:avLst/>
          </a:prstGeom>
          <a:noFill/>
        </p:spPr>
      </p:pic>
      <p:pic>
        <p:nvPicPr>
          <p:cNvPr id="17410" name="Picture 2" descr="http://im8-tub-ru.yandex.net/i?id=216376709-02-72"/>
          <p:cNvPicPr>
            <a:picLocks noChangeAspect="1" noChangeArrowheads="1"/>
          </p:cNvPicPr>
          <p:nvPr/>
        </p:nvPicPr>
        <p:blipFill>
          <a:blip r:embed="rId10" cstate="print"/>
          <a:srcRect/>
          <a:stretch>
            <a:fillRect/>
          </a:stretch>
        </p:blipFill>
        <p:spPr bwMode="auto">
          <a:xfrm>
            <a:off x="755576" y="1700808"/>
            <a:ext cx="1512168" cy="1955390"/>
          </a:xfrm>
          <a:prstGeom prst="rect">
            <a:avLst/>
          </a:prstGeom>
          <a:noFill/>
        </p:spPr>
      </p:pic>
    </p:spTree>
  </p:cSld>
  <p:clrMapOvr>
    <a:masterClrMapping/>
  </p:clrMapOvr>
  <p:transition spd="slow">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Цель работы:</a:t>
            </a:r>
            <a:endParaRPr lang="ru-RU" dirty="0"/>
          </a:p>
        </p:txBody>
      </p:sp>
      <p:sp>
        <p:nvSpPr>
          <p:cNvPr id="3" name="Содержимое 2"/>
          <p:cNvSpPr>
            <a:spLocks noGrp="1"/>
          </p:cNvSpPr>
          <p:nvPr>
            <p:ph idx="1"/>
          </p:nvPr>
        </p:nvSpPr>
        <p:spPr/>
        <p:txBody>
          <a:bodyPr>
            <a:normAutofit fontScale="92500" lnSpcReduction="10000"/>
          </a:bodyPr>
          <a:lstStyle/>
          <a:p>
            <a:r>
              <a:rPr lang="ru-RU" b="1" dirty="0" smtClean="0"/>
              <a:t>Цель работы: </a:t>
            </a:r>
            <a:r>
              <a:rPr lang="ru-RU" dirty="0" smtClean="0"/>
              <a:t>пробудить интерес учащихся к изучению «мира камней и минералов» в частности будем рассматривать минерал – ПИРИТ. Приготовить выступление перед школьниками. </a:t>
            </a:r>
          </a:p>
          <a:p>
            <a:r>
              <a:rPr lang="ru-RU" b="1" dirty="0" smtClean="0"/>
              <a:t>Задачи: </a:t>
            </a:r>
            <a:endParaRPr lang="ru-RU" dirty="0" smtClean="0"/>
          </a:p>
          <a:p>
            <a:pPr lvl="0">
              <a:buNone/>
            </a:pPr>
            <a:r>
              <a:rPr lang="ru-RU" dirty="0" smtClean="0"/>
              <a:t>1 Собрать материал о пирите.</a:t>
            </a:r>
          </a:p>
          <a:p>
            <a:pPr lvl="0">
              <a:buNone/>
            </a:pPr>
            <a:r>
              <a:rPr lang="ru-RU" dirty="0" smtClean="0"/>
              <a:t>2 Подобрать иллюстративный материал. </a:t>
            </a:r>
          </a:p>
          <a:p>
            <a:pPr lvl="0">
              <a:buNone/>
            </a:pPr>
            <a:r>
              <a:rPr lang="ru-RU" dirty="0" smtClean="0"/>
              <a:t>3 Выступить с сообщением перед обучающимися 5 - 6 классов.</a:t>
            </a:r>
          </a:p>
          <a:p>
            <a:endParaRPr lang="ru-RU" dirty="0"/>
          </a:p>
        </p:txBody>
      </p:sp>
    </p:spTree>
  </p:cSld>
  <p:clrMapOvr>
    <a:masterClrMapping/>
  </p:clrMapOvr>
  <p:transition spd="slow">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Практическая значимость.</a:t>
            </a:r>
            <a:endParaRPr lang="ru-RU" dirty="0"/>
          </a:p>
        </p:txBody>
      </p:sp>
      <p:sp>
        <p:nvSpPr>
          <p:cNvPr id="3" name="Содержимое 2"/>
          <p:cNvSpPr>
            <a:spLocks noGrp="1"/>
          </p:cNvSpPr>
          <p:nvPr>
            <p:ph idx="1"/>
          </p:nvPr>
        </p:nvSpPr>
        <p:spPr/>
        <p:txBody>
          <a:bodyPr>
            <a:normAutofit lnSpcReduction="10000"/>
          </a:bodyPr>
          <a:lstStyle/>
          <a:p>
            <a:r>
              <a:rPr lang="ru-RU" sz="4000" dirty="0" smtClean="0"/>
              <a:t>Данное  выступление можно использовать на уроках географии, на занятиях по краеведению и геологии. А также при подготовке к олимпиадам разного уровня. В этом заключается </a:t>
            </a:r>
            <a:r>
              <a:rPr lang="ru-RU" sz="4000" b="1" dirty="0" smtClean="0"/>
              <a:t>практическая значимость</a:t>
            </a:r>
            <a:r>
              <a:rPr lang="ru-RU" sz="4000" dirty="0" smtClean="0"/>
              <a:t> данной работы.</a:t>
            </a:r>
          </a:p>
          <a:p>
            <a:endParaRPr lang="ru-RU" dirty="0"/>
          </a:p>
        </p:txBody>
      </p:sp>
    </p:spTree>
  </p:cSld>
  <p:clrMapOvr>
    <a:masterClrMapping/>
  </p:clrMapOvr>
  <p:transition spd="slow">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54000"/>
            <a:ext cx="8229600" cy="1143000"/>
          </a:xfrm>
        </p:spPr>
        <p:txBody>
          <a:bodyPr/>
          <a:lstStyle/>
          <a:p>
            <a:pPr algn="ctr"/>
            <a:r>
              <a:rPr lang="ru-RU" dirty="0" smtClean="0"/>
              <a:t>Пирит</a:t>
            </a:r>
            <a:endParaRPr lang="ru-RU" dirty="0"/>
          </a:p>
        </p:txBody>
      </p:sp>
      <p:pic>
        <p:nvPicPr>
          <p:cNvPr id="22534" name="Picture 6" descr="http://rocks-beads.narod.ru/Minerals/Other/Sulfaty_Sulfidy/Pirite_6/Pirite_6.jpg">
            <a:hlinkClick r:id="rId2"/>
          </p:cNvPr>
          <p:cNvPicPr>
            <a:picLocks noChangeAspect="1" noChangeArrowheads="1"/>
          </p:cNvPicPr>
          <p:nvPr/>
        </p:nvPicPr>
        <p:blipFill>
          <a:blip r:embed="rId3" cstate="print"/>
          <a:srcRect/>
          <a:stretch>
            <a:fillRect/>
          </a:stretch>
        </p:blipFill>
        <p:spPr bwMode="auto">
          <a:xfrm>
            <a:off x="4716016" y="2924944"/>
            <a:ext cx="3747822" cy="3501008"/>
          </a:xfrm>
          <a:prstGeom prst="rect">
            <a:avLst/>
          </a:prstGeom>
          <a:noFill/>
        </p:spPr>
      </p:pic>
      <p:pic>
        <p:nvPicPr>
          <p:cNvPr id="7" name="Picture 4" descr="http://www.crystal-mine.com/images/April09/JC226-4PyriteJulcani.jpg">
            <a:hlinkClick r:id="rId2"/>
          </p:cNvPr>
          <p:cNvPicPr>
            <a:picLocks noChangeAspect="1" noChangeArrowheads="1"/>
          </p:cNvPicPr>
          <p:nvPr/>
        </p:nvPicPr>
        <p:blipFill>
          <a:blip r:embed="rId4" cstate="print"/>
          <a:srcRect/>
          <a:stretch>
            <a:fillRect/>
          </a:stretch>
        </p:blipFill>
        <p:spPr bwMode="auto">
          <a:xfrm>
            <a:off x="395536" y="1628800"/>
            <a:ext cx="4104456" cy="2952328"/>
          </a:xfrm>
          <a:prstGeom prst="rect">
            <a:avLst/>
          </a:prstGeom>
          <a:noFill/>
        </p:spPr>
      </p:pic>
    </p:spTree>
  </p:cSld>
  <p:clrMapOvr>
    <a:masterClrMapping/>
  </p:clrMapOvr>
  <p:transition spd="slow">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C000"/>
                </a:solidFill>
                <a:latin typeface="Times New Roman" pitchFamily="18" charset="0"/>
                <a:cs typeface="Times New Roman" pitchFamily="18" charset="0"/>
              </a:rPr>
              <a:t>ЗОЛОТО</a:t>
            </a:r>
            <a:endParaRPr lang="ru-RU" b="1" dirty="0">
              <a:solidFill>
                <a:srgbClr val="FFC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pPr algn="just"/>
            <a:r>
              <a:rPr lang="ru-RU" dirty="0">
                <a:latin typeface="Times New Roman" pitchFamily="18" charset="0"/>
                <a:cs typeface="Times New Roman" pitchFamily="18" charset="0"/>
              </a:rPr>
              <a:t>Золото… Как много в этом слове! Теплый, насыщенный желтый цвет благородного металла уже несколько тысячелетий мягко гипнотизирует умы и будоражит сердца людей. Желающих обладать вожделенной «вечной» ценностью (читай гарантией счастливой жизни) очень много, также как и представительниц слабого пола, разоряющихся на очередное украшение 585 или 750 </a:t>
            </a:r>
            <a:r>
              <a:rPr lang="ru-RU" b="1" dirty="0" smtClean="0">
                <a:latin typeface="Times New Roman" pitchFamily="18" charset="0"/>
                <a:cs typeface="Times New Roman" pitchFamily="18" charset="0"/>
              </a:rPr>
              <a:t>пробы золота</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Но далеко не каждому благоволит </a:t>
            </a:r>
            <a:r>
              <a:rPr lang="ru-RU" b="1" dirty="0">
                <a:latin typeface="Times New Roman" pitchFamily="18" charset="0"/>
                <a:cs typeface="Times New Roman" pitchFamily="18" charset="0"/>
              </a:rPr>
              <a:t>золото</a:t>
            </a:r>
            <a:r>
              <a:rPr lang="ru-RU" dirty="0">
                <a:latin typeface="Times New Roman" pitchFamily="18" charset="0"/>
                <a:cs typeface="Times New Roman" pitchFamily="18" charset="0"/>
              </a:rPr>
              <a:t> – своенравный металл жестоко поступает с теми, кто теряет рассудок и принимает скупой девиз  «золото ради золота» за смысл жизни. В отношениях с золотом не может быть легкомыслия, авантюризма, алчности, суетности, меркантильности, обожествления. Нужно понимать, что золото – просто хороший, проверенный временем инструмент инвестирования. Не более. И сломанные судьбы, загубленные личные истории лишний раз подтверждают, что исключительная мотивация к обогащению всегда трагична.</a:t>
            </a:r>
          </a:p>
          <a:p>
            <a:endParaRPr lang="ru-RU" dirty="0">
              <a:latin typeface="Times New Roman" pitchFamily="18" charset="0"/>
              <a:cs typeface="Times New Roman" pitchFamily="18" charset="0"/>
            </a:endParaRPr>
          </a:p>
        </p:txBody>
      </p:sp>
    </p:spTree>
  </p:cSld>
  <p:clrMapOvr>
    <a:masterClrMapping/>
  </p:clrMapOvr>
  <p:transition spd="slow">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rgbClr val="FFC000"/>
                </a:solidFill>
                <a:latin typeface="Times New Roman" pitchFamily="18" charset="0"/>
                <a:cs typeface="Times New Roman" pitchFamily="18" charset="0"/>
              </a:rPr>
              <a:t>Эпоха Золотой </a:t>
            </a:r>
            <a:r>
              <a:rPr lang="ru-RU" b="1" dirty="0" smtClean="0">
                <a:solidFill>
                  <a:srgbClr val="FFC000"/>
                </a:solidFill>
                <a:latin typeface="Times New Roman" pitchFamily="18" charset="0"/>
                <a:cs typeface="Times New Roman" pitchFamily="18" charset="0"/>
              </a:rPr>
              <a:t>лихорадки</a:t>
            </a:r>
            <a:endParaRPr lang="ru-RU" b="1" dirty="0">
              <a:solidFill>
                <a:srgbClr val="FFC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55000" lnSpcReduction="20000"/>
          </a:bodyPr>
          <a:lstStyle/>
          <a:p>
            <a:pPr algn="just"/>
            <a:r>
              <a:rPr lang="ru-RU" dirty="0">
                <a:latin typeface="Times New Roman" pitchFamily="18" charset="0"/>
                <a:cs typeface="Times New Roman" pitchFamily="18" charset="0"/>
              </a:rPr>
              <a:t>Вспомним легендарную </a:t>
            </a:r>
            <a:r>
              <a:rPr lang="ru-RU" b="1" dirty="0">
                <a:latin typeface="Times New Roman" pitchFamily="18" charset="0"/>
                <a:cs typeface="Times New Roman" pitchFamily="18" charset="0"/>
              </a:rPr>
              <a:t>Золотую лихорадку</a:t>
            </a:r>
            <a:r>
              <a:rPr lang="ru-RU" dirty="0">
                <a:latin typeface="Times New Roman" pitchFamily="18" charset="0"/>
                <a:cs typeface="Times New Roman" pitchFamily="18" charset="0"/>
              </a:rPr>
              <a:t>, яркую иллюстрацию массового сумасшествия, замешанного на желании легко разбогатеть. Когда обычный калифорнийский строитель мельниц обнаружил золотые самородки на берегах реки, тысячи людей устремились в Калифорнию, грезившие мгновенным обогащением. Людское безумие было беспредельно, в отличие от драгоценных подарков, рожденных недрами Земли.</a:t>
            </a:r>
          </a:p>
          <a:p>
            <a:pPr algn="just"/>
            <a:r>
              <a:rPr lang="ru-RU" dirty="0">
                <a:latin typeface="Times New Roman" pitchFamily="18" charset="0"/>
                <a:cs typeface="Times New Roman" pitchFamily="18" charset="0"/>
              </a:rPr>
              <a:t>А уж сколько раз золото обманывало алчущих богатства!  Залежи пирита часто располагаются рядом с  месторождениями золота, поэтому золотодобытчики, увидев знакомый блеск в промывочном сите очень радовались, как оказывается, зря, - им попадался совершенно не нужный минерал пирит. Действительно, «золото дураков» - как говорили золотоискатели, ведь любой «</a:t>
            </a:r>
            <a:r>
              <a:rPr lang="ru-RU" dirty="0" err="1">
                <a:latin typeface="Times New Roman" pitchFamily="18" charset="0"/>
                <a:cs typeface="Times New Roman" pitchFamily="18" charset="0"/>
              </a:rPr>
              <a:t>дурак</a:t>
            </a:r>
            <a:r>
              <a:rPr lang="ru-RU" dirty="0">
                <a:latin typeface="Times New Roman" pitchFamily="18" charset="0"/>
                <a:cs typeface="Times New Roman" pitchFamily="18" charset="0"/>
              </a:rPr>
              <a:t>» может найти пирит, промывая горные породы. Легко отделался тот, кто поплатился лишь средствами, затраченными на дорогу. Но были те, кто заплатил жертву золоту собственным здоровьем, честью, достоинством или жизнью. Тогда золото оставило очень многих в </a:t>
            </a:r>
            <a:r>
              <a:rPr lang="ru-RU" dirty="0" err="1">
                <a:latin typeface="Times New Roman" pitchFamily="18" charset="0"/>
                <a:cs typeface="Times New Roman" pitchFamily="18" charset="0"/>
              </a:rPr>
              <a:t>дураках</a:t>
            </a:r>
            <a:r>
              <a:rPr lang="ru-RU" dirty="0">
                <a:latin typeface="Times New Roman" pitchFamily="18" charset="0"/>
                <a:cs typeface="Times New Roman" pitchFamily="18" charset="0"/>
              </a:rPr>
              <a:t>: кажется, вкладываясь в </a:t>
            </a:r>
            <a:r>
              <a:rPr lang="ru-RU" b="1" dirty="0" smtClean="0">
                <a:latin typeface="Times New Roman" pitchFamily="18" charset="0"/>
                <a:cs typeface="Times New Roman" pitchFamily="18" charset="0"/>
              </a:rPr>
              <a:t>лом золота</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можно было заработать больше.</a:t>
            </a:r>
          </a:p>
          <a:p>
            <a:pPr algn="just"/>
            <a:endParaRPr lang="ru-RU" dirty="0">
              <a:latin typeface="Times New Roman" pitchFamily="18" charset="0"/>
              <a:cs typeface="Times New Roman" pitchFamily="18" charset="0"/>
            </a:endParaRPr>
          </a:p>
        </p:txBody>
      </p:sp>
    </p:spTree>
  </p:cSld>
  <p:clrMapOvr>
    <a:masterClrMapping/>
  </p:clrMapOvr>
  <p:transition spd="slow">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FFC000"/>
                </a:solidFill>
                <a:latin typeface="Times New Roman" pitchFamily="18" charset="0"/>
                <a:cs typeface="Times New Roman" pitchFamily="18" charset="0"/>
              </a:rPr>
              <a:t>Определение золота дураков</a:t>
            </a:r>
          </a:p>
        </p:txBody>
      </p:sp>
      <p:sp>
        <p:nvSpPr>
          <p:cNvPr id="3" name="Содержимое 2"/>
          <p:cNvSpPr>
            <a:spLocks noGrp="1"/>
          </p:cNvSpPr>
          <p:nvPr>
            <p:ph idx="1"/>
          </p:nvPr>
        </p:nvSpPr>
        <p:spPr/>
        <p:txBody>
          <a:bodyPr>
            <a:normAutofit fontScale="62500" lnSpcReduction="20000"/>
          </a:bodyPr>
          <a:lstStyle/>
          <a:p>
            <a:pPr algn="just"/>
            <a:r>
              <a:rPr lang="ru-RU" dirty="0">
                <a:latin typeface="Times New Roman" pitchFamily="18" charset="0"/>
                <a:cs typeface="Times New Roman" pitchFamily="18" charset="0"/>
              </a:rPr>
              <a:t>Кстати, что такое – золото дураков? Золотом дураков (золотая обманка, кошачье золото, железный колчедан) называют </a:t>
            </a:r>
            <a:r>
              <a:rPr lang="ru-RU" dirty="0" err="1">
                <a:latin typeface="Times New Roman" pitchFamily="18" charset="0"/>
                <a:cs typeface="Times New Roman" pitchFamily="18" charset="0"/>
              </a:rPr>
              <a:t>пири́т</a:t>
            </a:r>
            <a:r>
              <a:rPr lang="ru-RU" dirty="0">
                <a:latin typeface="Times New Roman" pitchFamily="18" charset="0"/>
                <a:cs typeface="Times New Roman" pitchFamily="18" charset="0"/>
              </a:rPr>
              <a:t>. </a:t>
            </a:r>
            <a:r>
              <a:rPr lang="ru-RU" b="1" dirty="0">
                <a:latin typeface="Times New Roman" pitchFamily="18" charset="0"/>
                <a:cs typeface="Times New Roman" pitchFamily="18" charset="0"/>
              </a:rPr>
              <a:t>Пирит</a:t>
            </a:r>
            <a:r>
              <a:rPr lang="ru-RU" dirty="0">
                <a:latin typeface="Times New Roman" pitchFamily="18" charset="0"/>
                <a:cs typeface="Times New Roman" pitchFamily="18" charset="0"/>
              </a:rPr>
              <a:t> -  минерал желтого цвета с интенсивным металлическим блеском. Название происходит от греческого слова </a:t>
            </a:r>
            <a:r>
              <a:rPr lang="ru-RU" dirty="0" err="1">
                <a:latin typeface="Times New Roman" pitchFamily="18" charset="0"/>
                <a:cs typeface="Times New Roman" pitchFamily="18" charset="0"/>
              </a:rPr>
              <a:t>πυρίτης λίθος </a:t>
            </a:r>
            <a:r>
              <a:rPr lang="ru-RU" dirty="0">
                <a:latin typeface="Times New Roman" pitchFamily="18" charset="0"/>
                <a:cs typeface="Times New Roman" pitchFamily="18" charset="0"/>
              </a:rPr>
              <a:t>- камень, высекающий огонь.</a:t>
            </a:r>
          </a:p>
          <a:p>
            <a:pPr algn="just"/>
            <a:r>
              <a:rPr lang="ru-RU" dirty="0">
                <a:latin typeface="Times New Roman" pitchFamily="18" charset="0"/>
                <a:cs typeface="Times New Roman" pitchFamily="18" charset="0"/>
              </a:rPr>
              <a:t>Как уже стало ясно, такое неблагородное прозвище минерал получил из-за своего сходства с золотом. Еще древнегреческий поэт Эзоп в своих баснях упоминает о похожести этих веществ. Впрочем, окрестили пирит «золотом дураков» намного позднее, во времена конкистадоров. Испанские завоеватели безжалостно убивали и грабили индейцев ради большого количества изделий из пирита, соседствовавших с золотыми украшениями. Минерал почитался коренными жителями не хуже золота, и считался </a:t>
            </a:r>
            <a:r>
              <a:rPr lang="ru-RU" b="1" dirty="0">
                <a:latin typeface="Times New Roman" pitchFamily="18" charset="0"/>
                <a:cs typeface="Times New Roman" pitchFamily="18" charset="0"/>
              </a:rPr>
              <a:t>«священным камнем»</a:t>
            </a:r>
            <a:r>
              <a:rPr lang="ru-RU" dirty="0">
                <a:latin typeface="Times New Roman" pitchFamily="18" charset="0"/>
                <a:cs typeface="Times New Roman" pitchFamily="18" charset="0"/>
              </a:rPr>
              <a:t>.  Испанцы, уверовавшие, что это золото,  увозили в качестве добычи домой, в Европу. Разумеется, образованные люди поднимали на смех рыцарей, приплывших из дальнего странствия с целыми трюмами кораблей дешевого минерала. </a:t>
            </a:r>
          </a:p>
        </p:txBody>
      </p:sp>
    </p:spTree>
  </p:cSld>
  <p:clrMapOvr>
    <a:masterClrMapping/>
  </p:clrMapOvr>
  <p:transition spd="slow">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a:solidFill>
                  <a:srgbClr val="FFC000"/>
                </a:solidFill>
                <a:latin typeface="Times New Roman" pitchFamily="18" charset="0"/>
                <a:cs typeface="Times New Roman" pitchFamily="18" charset="0"/>
              </a:rPr>
              <a:t>Как опознать обманку</a:t>
            </a:r>
            <a:r>
              <a:rPr lang="ru-RU" b="1" dirty="0" smtClean="0">
                <a:solidFill>
                  <a:srgbClr val="FFC000"/>
                </a:solidFill>
                <a:latin typeface="Times New Roman" pitchFamily="18" charset="0"/>
                <a:cs typeface="Times New Roman" pitchFamily="18" charset="0"/>
              </a:rPr>
              <a:t>?</a:t>
            </a:r>
            <a:endParaRPr lang="ru-RU" b="1" dirty="0">
              <a:solidFill>
                <a:srgbClr val="FFC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pPr algn="just"/>
            <a:r>
              <a:rPr lang="ru-RU" sz="3000" dirty="0">
                <a:latin typeface="Times New Roman" pitchFamily="18" charset="0"/>
                <a:cs typeface="Times New Roman" pitchFamily="18" charset="0"/>
              </a:rPr>
              <a:t>На самом деле, отличить минерал от золота достаточно просто: нужно попробовать его на зуб, если это драгоценный металл, тогда обязательно останется вмятина (по 10-балльной шкале твердости </a:t>
            </a:r>
            <a:r>
              <a:rPr lang="ru-RU" sz="3000" dirty="0" err="1">
                <a:latin typeface="Times New Roman" pitchFamily="18" charset="0"/>
                <a:cs typeface="Times New Roman" pitchFamily="18" charset="0"/>
              </a:rPr>
              <a:t>Мооса</a:t>
            </a:r>
            <a:r>
              <a:rPr lang="ru-RU" sz="3000" dirty="0">
                <a:latin typeface="Times New Roman" pitchFamily="18" charset="0"/>
                <a:cs typeface="Times New Roman" pitchFamily="18" charset="0"/>
              </a:rPr>
              <a:t> у золота всего 2,5 балла). Кроме того, пирит значительно легче золота, поскольку </a:t>
            </a:r>
            <a:r>
              <a:rPr lang="ru-RU" sz="3000" b="1" dirty="0" smtClean="0">
                <a:latin typeface="Times New Roman" pitchFamily="18" charset="0"/>
                <a:cs typeface="Times New Roman" pitchFamily="18" charset="0"/>
              </a:rPr>
              <a:t>плотность золота</a:t>
            </a:r>
            <a:r>
              <a:rPr lang="ru-RU" sz="3000" dirty="0">
                <a:latin typeface="Times New Roman" pitchFamily="18" charset="0"/>
                <a:cs typeface="Times New Roman" pitchFamily="18" charset="0"/>
              </a:rPr>
              <a:t> значительно выше. А если провести черту по фарфоровой пластинке, пирит оставит черный след, в отличие от золота. Так что способов определения золота дураков существует достаточное количество.</a:t>
            </a:r>
          </a:p>
          <a:p>
            <a:endParaRPr lang="ru-RU" dirty="0"/>
          </a:p>
        </p:txBody>
      </p:sp>
    </p:spTree>
  </p:cSld>
  <p:clrMapOvr>
    <a:masterClrMapping/>
  </p:clrMapOvr>
  <p:transition spd="slow">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a:solidFill>
                  <a:srgbClr val="FFC000"/>
                </a:solidFill>
                <a:latin typeface="Times New Roman" pitchFamily="18" charset="0"/>
                <a:cs typeface="Times New Roman" pitchFamily="18" charset="0"/>
              </a:rPr>
              <a:t>Где применяют пирит</a:t>
            </a:r>
            <a:r>
              <a:rPr lang="ru-RU" b="1" dirty="0" smtClean="0">
                <a:solidFill>
                  <a:srgbClr val="FFC000"/>
                </a:solidFill>
                <a:latin typeface="Times New Roman" pitchFamily="18" charset="0"/>
                <a:cs typeface="Times New Roman" pitchFamily="18" charset="0"/>
              </a:rPr>
              <a:t>?</a:t>
            </a:r>
            <a:endParaRPr lang="ru-RU" b="1" dirty="0">
              <a:solidFill>
                <a:srgbClr val="FFC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495325"/>
            <a:ext cx="8229600" cy="4525963"/>
          </a:xfrm>
        </p:spPr>
        <p:txBody>
          <a:bodyPr>
            <a:normAutofit fontScale="70000" lnSpcReduction="20000"/>
          </a:bodyPr>
          <a:lstStyle/>
          <a:p>
            <a:pPr algn="just"/>
            <a:r>
              <a:rPr lang="ru-RU" dirty="0">
                <a:latin typeface="Times New Roman" pitchFamily="18" charset="0"/>
                <a:cs typeface="Times New Roman" pitchFamily="18" charset="0"/>
              </a:rPr>
              <a:t>Сегодня добыча пирита является стратегически важной, поскольку из него производят серную кислоту и серу, железный купорос. Получаемые при этом остаточные продукты окислительного обжига пирита - пиритные огарки идут на производство цемента в качестве корректирующих добавок. Также «золото дураков» применяется для очистки газовых отходов химических предприятий от хлора. Необычайные кубические формы, которые принимает пирит в природе, привлекают коллекционеров минералов, правда, приходится решать вопрос с окислением минерала.</a:t>
            </a:r>
          </a:p>
          <a:p>
            <a:pPr algn="just"/>
            <a:r>
              <a:rPr lang="ru-RU" dirty="0">
                <a:latin typeface="Times New Roman" pitchFamily="18" charset="0"/>
                <a:cs typeface="Times New Roman" pitchFamily="18" charset="0"/>
              </a:rPr>
              <a:t>«Золотая обманка» не так безобидна, как кажется, особенно во времена его добычи на рудниках. Окисляясь, минерал повышал свою температуру, а это вызывало «</a:t>
            </a:r>
            <a:r>
              <a:rPr lang="ru-RU" dirty="0" err="1">
                <a:latin typeface="Times New Roman" pitchFamily="18" charset="0"/>
                <a:cs typeface="Times New Roman" pitchFamily="18" charset="0"/>
              </a:rPr>
              <a:t>колчедановые</a:t>
            </a:r>
            <a:r>
              <a:rPr lang="ru-RU" dirty="0">
                <a:latin typeface="Times New Roman" pitchFamily="18" charset="0"/>
                <a:cs typeface="Times New Roman" pitchFamily="18" charset="0"/>
              </a:rPr>
              <a:t>» пожары,  в шахтах по его добычи, таким жестоким образом он оправдывал свое первоначальное название «высекающий огонь».</a:t>
            </a:r>
          </a:p>
          <a:p>
            <a:endParaRPr lang="ru-RU" dirty="0"/>
          </a:p>
        </p:txBody>
      </p:sp>
    </p:spTree>
  </p:cSld>
  <p:clrMapOvr>
    <a:masterClrMapping/>
  </p:clrMapOvr>
  <p:transition spd="slow">
    <p:check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125</TotalTime>
  <Words>474</Words>
  <Application>Microsoft Office PowerPoint</Application>
  <PresentationFormat>Экран (4:3)</PresentationFormat>
  <Paragraphs>34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Литейная</vt:lpstr>
      <vt:lpstr>XI Региональная научно-практическая конференция геология   Золото дураков</vt:lpstr>
      <vt:lpstr>Цель работы:</vt:lpstr>
      <vt:lpstr>Практическая значимость.</vt:lpstr>
      <vt:lpstr>Пирит</vt:lpstr>
      <vt:lpstr>ЗОЛОТО</vt:lpstr>
      <vt:lpstr>Эпоха Золотой лихорадки</vt:lpstr>
      <vt:lpstr>Определение золота дураков</vt:lpstr>
      <vt:lpstr>Как опознать обманку?</vt:lpstr>
      <vt:lpstr>Где применяют пирит?</vt:lpstr>
      <vt:lpstr>В результате проделанной работы можно сделать следующие выводы:</vt:lpstr>
      <vt:lpstr>Спасибо за внимание!</vt:lpstr>
    </vt:vector>
  </TitlesOfParts>
  <Company>Kazakhmys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Золото дураков</dc:title>
  <dc:creator>User</dc:creator>
  <cp:lastModifiedBy>Митрохина Ольга Владимировна</cp:lastModifiedBy>
  <cp:revision>26</cp:revision>
  <dcterms:created xsi:type="dcterms:W3CDTF">2013-01-20T07:21:00Z</dcterms:created>
  <dcterms:modified xsi:type="dcterms:W3CDTF">2013-04-13T01:38:30Z</dcterms:modified>
</cp:coreProperties>
</file>